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32" r:id="rId3"/>
    <p:sldId id="257" r:id="rId4"/>
    <p:sldId id="275" r:id="rId5"/>
    <p:sldId id="276" r:id="rId6"/>
    <p:sldId id="277" r:id="rId7"/>
    <p:sldId id="278" r:id="rId8"/>
    <p:sldId id="280" r:id="rId9"/>
    <p:sldId id="281" r:id="rId10"/>
    <p:sldId id="282" r:id="rId11"/>
    <p:sldId id="283" r:id="rId12"/>
    <p:sldId id="285" r:id="rId13"/>
    <p:sldId id="284" r:id="rId14"/>
    <p:sldId id="286" r:id="rId15"/>
    <p:sldId id="287" r:id="rId16"/>
    <p:sldId id="288" r:id="rId17"/>
    <p:sldId id="289" r:id="rId18"/>
    <p:sldId id="290" r:id="rId19"/>
    <p:sldId id="333" r:id="rId20"/>
    <p:sldId id="334" r:id="rId21"/>
    <p:sldId id="335" r:id="rId22"/>
    <p:sldId id="336" r:id="rId23"/>
    <p:sldId id="337" r:id="rId24"/>
    <p:sldId id="34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1EB6F-EF65-40C6-AE7F-0C7C30C06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B5928-3D9E-4F9D-BC3D-AE7034F48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7D46C-783E-404F-A254-BC6BBA67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34C8C-F437-41A9-AFDF-B458767C1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0F3E4-4433-4F2F-BD97-B2E690139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AA24E-8F1B-4563-A48F-E00ED0F57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4B243-0C77-4339-BB64-A267F332A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50B9D-2DC9-4298-BAEF-CB3A61E2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84839-B2BE-4E25-A772-BE7366204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D256-C5A7-44B6-95FD-1F9D912B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141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3A1633-0682-4F1E-9F3D-6B5C685210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5D89F-9220-462A-BE76-346877BF5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2B9BD-A0DA-4E94-9146-DBD88607C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117CD-7D21-4FDC-A721-9FC5B623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B4CD2-DD82-443B-8967-6E8BACD5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007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9B6E3-75CD-461B-A893-5F47195F7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E2FE-232F-42DB-AF16-21F937109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7D68CF-6DE4-401A-9AA2-CE00A46B5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B79292-AF4B-4B2C-9866-97382AA06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4A28A-6A92-4DD3-A770-D4799822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2428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7D852-243F-4D4C-A952-41E45E626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57254-CDDF-40FB-B1F7-56BBF4B30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0FD17-7564-4525-9A63-8A391DC8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C6E49-E997-4AA3-96BD-E8DFB180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CCF1FC-683B-460A-93ED-E6319F99A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352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9767A-D4F4-49C7-A1CB-F6929538B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523EE-AA19-45AA-BAF5-B42CD21458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DA2B4-73D3-40F6-8713-124C18997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568B6-3297-4E67-9581-8719E090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3157A-ECCD-405B-AF3F-80E56D0D4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9F5B2-871D-4CB7-9E59-42EAB83F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9626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4326B-45FC-402B-9278-26364CF4F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805B7-D50C-4AA5-818D-560844B57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55CEE-98C9-4AB8-96AB-5A0ADE862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2A4589-1148-4EA2-825A-E26BF6C4F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BD6B3C-A973-4259-902B-57B1423BD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C3FCFC-DBB9-4E64-B67C-F4D7E27EF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D98DFC-C0B3-41FA-A153-00D1B8DAA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C234C2-F1CC-4980-BEDF-92D72D124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7694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A03FE-0A99-4C2A-A9C2-1CE5BF323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21D77-7FEF-4A4E-AD48-6507F236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1E5243-C031-411A-B446-B3532CF45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C27E1-FD6D-4A63-8763-470529C95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553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E2EB6B-575E-4894-A79E-C5E0BA380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BE8DA2-9F2F-4D34-A22E-2B4576E69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99E95-1D95-4394-B01E-D8C44368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568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3CBE6-F628-4ADE-BAF4-5A620F265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46082-D0F6-4F50-9441-C10F9EED1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0315D6-827B-4A45-ABF2-C4AEFA56D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95802-4B38-4974-8932-2DB451BF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9022C-4C81-4292-9D46-8D39240E0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869FD0-2091-42F6-8AFF-2B30398F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408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D6EF1-B63C-4CA1-BA58-3C5BECE1B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BACC55-C2CD-4DDC-9871-364D8186D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EE876-2EE6-4358-8249-B28E8526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19B00-4BCB-46F9-AB78-E4EDB4E6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E63C4-7E8D-43FF-9D99-F9646653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3C837-6FA0-442C-BF42-396476DB1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323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548140-AF9A-4EEC-BC78-F8FB4C244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FEBC9-EBFD-4907-AC93-724EA3B3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B0A03-8E9E-4808-B1A6-6B64AACB9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B4870-8FE7-4A60-AE56-03F5F08E2A78}" type="datetimeFigureOut">
              <a:rPr lang="en-IN" smtClean="0"/>
              <a:t>26-09-2022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7EE16-F5DD-4782-85CF-516B13F06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A785A-060D-4E0D-B614-DE7E3EB1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E7CBE-F97E-4B60-B2C0-FA77BA41E0D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870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71D920-09B2-41A0-B007-05C1E0DB3026}"/>
              </a:ext>
            </a:extLst>
          </p:cNvPr>
          <p:cNvSpPr txBox="1"/>
          <p:nvPr/>
        </p:nvSpPr>
        <p:spPr>
          <a:xfrm>
            <a:off x="1156446" y="363071"/>
            <a:ext cx="1083832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RUNGTA COLLEGE OF DENTAL SCIENCES AND RESEARCH</a:t>
            </a:r>
          </a:p>
          <a:p>
            <a:pPr algn="ctr"/>
            <a:endParaRPr lang="en-IN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procedures related to casting for fabrication of partial denture framework</a:t>
            </a:r>
          </a:p>
          <a:p>
            <a:pPr algn="ctr"/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2400" u="sn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IN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Year BDS</a:t>
            </a:r>
          </a:p>
          <a:p>
            <a:pPr algn="ctr"/>
            <a:endParaRPr lang="en-IN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N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2B70D-E490-408F-8CD9-E12675E107B0}"/>
              </a:ext>
            </a:extLst>
          </p:cNvPr>
          <p:cNvSpPr txBox="1"/>
          <p:nvPr/>
        </p:nvSpPr>
        <p:spPr>
          <a:xfrm>
            <a:off x="6096000" y="4011871"/>
            <a:ext cx="562983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u="sng" dirty="0"/>
              <a:t>Presented By:</a:t>
            </a:r>
          </a:p>
          <a:p>
            <a:r>
              <a:rPr lang="en-IN" dirty="0"/>
              <a:t> </a:t>
            </a:r>
          </a:p>
          <a:p>
            <a:r>
              <a:rPr lang="en-IN" sz="2400" dirty="0" err="1"/>
              <a:t>Dr.Shilpi</a:t>
            </a:r>
            <a:r>
              <a:rPr lang="en-IN" sz="2400" dirty="0"/>
              <a:t> </a:t>
            </a:r>
            <a:r>
              <a:rPr lang="en-IN" sz="2400" dirty="0" err="1"/>
              <a:t>Karpathak</a:t>
            </a:r>
            <a:endParaRPr lang="en-IN" sz="2400" dirty="0"/>
          </a:p>
          <a:p>
            <a:r>
              <a:rPr lang="en-IN" sz="2400" dirty="0"/>
              <a:t>Professor</a:t>
            </a:r>
          </a:p>
          <a:p>
            <a:r>
              <a:rPr lang="en-IN" sz="2400" dirty="0"/>
              <a:t>Dept of Prosthodontics</a:t>
            </a:r>
          </a:p>
          <a:p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8BE9E1-A8E2-4E7D-B6C9-BD2B84A009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312162" y="273069"/>
            <a:ext cx="996874" cy="113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302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80BE5-6ECC-2130-C9E0-0C2A08213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Pictures of maxillary cast beading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40128-BDA6-AC2C-6958-81C4A8695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9198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FB5EC-4B88-A13B-063F-234F504FD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00BC0-33FA-71FF-8E72-AD3AFC2F3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Before further progress is made, the master cast must be treated with a surface sealer.</a:t>
            </a:r>
          </a:p>
          <a:p>
            <a:pPr algn="just"/>
            <a:r>
              <a:rPr lang="en-US" dirty="0"/>
              <a:t>The sealer is a mixture of acetone, diethyl phthalate, and cellulose acetate.</a:t>
            </a:r>
          </a:p>
          <a:p>
            <a:pPr algn="just"/>
            <a:r>
              <a:rPr lang="en-US" dirty="0"/>
              <a:t>The material provides an almost imperceptible film that protects the design throughout the block-out and duplication processes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6209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A156-EC48-57FD-CA41-4EFC5AC89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Block-out technique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1DEC6-23EF-485F-53A1-4C9AD0204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Block-out wax can be purchased as a commercially prepared product or it can be mixed to the technician’s personal preference by using a combination of common dental waxes.</a:t>
            </a:r>
          </a:p>
          <a:p>
            <a:pPr algn="just"/>
            <a:r>
              <a:rPr lang="en-US" dirty="0"/>
              <a:t> Most formulas employ a mixture of hard baseplate wax, gutta percha, sticky wax, and a colorant for visual contrast against the dental cast.</a:t>
            </a:r>
          </a:p>
          <a:p>
            <a:pPr algn="just"/>
            <a:r>
              <a:rPr lang="en-US" dirty="0"/>
              <a:t>Block-out wax is normally kept fluid in an electrically heated pot.</a:t>
            </a:r>
          </a:p>
          <a:p>
            <a:pPr algn="just"/>
            <a:r>
              <a:rPr lang="en-US" dirty="0"/>
              <a:t>The molten wax can be applied to the dental cast using a spatula. </a:t>
            </a:r>
          </a:p>
          <a:p>
            <a:pPr algn="just"/>
            <a:r>
              <a:rPr lang="en-US" dirty="0"/>
              <a:t>Wax is placed apical to the height of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9760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82A2C-A2BF-60A5-C91E-2ADE5D735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DC896-39DD-1244-DE96-9233AD49D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Surface sealer may be applied using a brush  or an aerosol spray. </a:t>
            </a:r>
          </a:p>
          <a:p>
            <a:pPr algn="just"/>
            <a:r>
              <a:rPr lang="en-US" dirty="0"/>
              <a:t>In either case, application should be performed in a fume hood or in front of a suction vent. </a:t>
            </a:r>
          </a:p>
          <a:p>
            <a:pPr algn="just"/>
            <a:r>
              <a:rPr lang="en-US" dirty="0"/>
              <a:t>Careful application is required to prevent a buildup of material, which could create false contours and affect the accuracy of the associated prosthesis.</a:t>
            </a:r>
          </a:p>
          <a:p>
            <a:pPr algn="just"/>
            <a:r>
              <a:rPr lang="en-US" dirty="0"/>
              <a:t> Following application of sealer, the cast must be allowed to dry for a minimum of 5 minutes.</a:t>
            </a:r>
          </a:p>
          <a:p>
            <a:pPr algn="just"/>
            <a:r>
              <a:rPr lang="en-US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9648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0BD4D-181B-1E3F-28F1-E7CF6C8A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7F0EC-90BE-64B5-AC62-4084EBCB7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Block-out wax then may be applied to the cast. </a:t>
            </a:r>
          </a:p>
          <a:p>
            <a:pPr algn="just"/>
            <a:r>
              <a:rPr lang="en-US" dirty="0"/>
              <a:t>contour and is not applied in areas where intimate metal contact is desired.</a:t>
            </a:r>
          </a:p>
          <a:p>
            <a:pPr algn="just"/>
            <a:r>
              <a:rPr lang="en-US" dirty="0"/>
              <a:t>Wax that is inadvertently positioned occlusal or incisal to the height of contour must be removed, or it will add to the dimension of the refractory cast and result in a poorly fitting framework.</a:t>
            </a:r>
          </a:p>
          <a:p>
            <a:pPr algn="just"/>
            <a:r>
              <a:rPr lang="en-US" dirty="0"/>
              <a:t>During this stage of the procedure, a slight excess of block-out wax is placed into all undercut areas.</a:t>
            </a:r>
          </a:p>
          <a:p>
            <a:pPr algn="just"/>
            <a:r>
              <a:rPr lang="en-US" dirty="0"/>
              <a:t> In turn, definitive shaping of the block-out wax can begin.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3974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36FA9-8924-6B94-4C91-9E7774D4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Tapered versus parallel </a:t>
            </a:r>
            <a:r>
              <a:rPr lang="en-IN" dirty="0" err="1"/>
              <a:t>blockout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53DD9-BCDA-44F3-D024-12F8B2163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Block-out wax is contoured in a predetermined relation to the prescribed path of insertion. </a:t>
            </a:r>
          </a:p>
          <a:p>
            <a:pPr algn="just"/>
            <a:r>
              <a:rPr lang="en-US" dirty="0"/>
              <a:t>Excess wax is removed with a metallic block-out instrument mounted in the dental surveyor. </a:t>
            </a:r>
          </a:p>
          <a:p>
            <a:pPr algn="just"/>
            <a:r>
              <a:rPr lang="en-US" dirty="0"/>
              <a:t>Normally the surface of the block-out instrument is held perpendicular to the surveyor base.</a:t>
            </a:r>
          </a:p>
          <a:p>
            <a:pPr algn="just"/>
            <a:r>
              <a:rPr lang="en-US" dirty="0"/>
              <a:t>This results in a 0-degree block-out (</a:t>
            </a:r>
            <a:r>
              <a:rPr lang="en-US" dirty="0" err="1"/>
              <a:t>ie</a:t>
            </a:r>
            <a:r>
              <a:rPr lang="en-US" dirty="0"/>
              <a:t>, a block-out that is parallel to the path of insertion). </a:t>
            </a:r>
          </a:p>
          <a:p>
            <a:pPr algn="just"/>
            <a:r>
              <a:rPr lang="en-US" dirty="0"/>
              <a:t>Other blades are available and offer block-outs that range from 2 to 6 degrees from the path of insertion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5280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76EAA-8DA2-082C-CCF9-5EB3929C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0CE7F-7DAB-C92A-91D0-6392896E4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decision to block out the undercuts exactly parallel to the path of placement or to allow some degree of taper is a clinical one and should be determined by the dentist.</a:t>
            </a:r>
          </a:p>
          <a:p>
            <a:pPr algn="just"/>
            <a:r>
              <a:rPr lang="en-US" dirty="0"/>
              <a:t> All tooth-supported removable partial dentures should be blocked out parallel to the path of insertion.</a:t>
            </a:r>
          </a:p>
          <a:p>
            <a:pPr algn="just"/>
            <a:r>
              <a:rPr lang="en-US" dirty="0"/>
              <a:t> Tooth-tissue–supported removable partial dentures may be blocked out in a similar manner, or they may be given a tapered block-out to allow increased freedom of movement in function. </a:t>
            </a:r>
          </a:p>
          <a:p>
            <a:pPr algn="just"/>
            <a:r>
              <a:rPr lang="en-US" dirty="0"/>
              <a:t>Personal design philosophy generally determines the degree of block-out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583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6C73D-B226-0747-BE34-BA12D64FC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Contouring the block-out wax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90E04-732E-A00D-2B83-CFE83E9E2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With the block-out instrument properly positioned, excess wax is carefully removed until the entire undercut area has been shaped. </a:t>
            </a:r>
          </a:p>
          <a:p>
            <a:pPr algn="just"/>
            <a:r>
              <a:rPr lang="en-US" dirty="0"/>
              <a:t>Block-out tools may be electrically heated or warmed over a flame.</a:t>
            </a:r>
          </a:p>
          <a:p>
            <a:pPr algn="just"/>
            <a:r>
              <a:rPr lang="en-US" dirty="0"/>
              <a:t>The use of a warm instrument makes the contouring process easier and more efficient. </a:t>
            </a:r>
          </a:p>
          <a:p>
            <a:pPr algn="just"/>
            <a:r>
              <a:rPr lang="en-US" dirty="0"/>
              <a:t>Areas associated with retentive clasp tips are critical to the success of the prosthesis and warrant special consideration. </a:t>
            </a:r>
          </a:p>
          <a:p>
            <a:pPr algn="just"/>
            <a:r>
              <a:rPr lang="en-US" dirty="0"/>
              <a:t>Block-out wax can be shaped with hand instruments to provide a slight ledge just apical to the clasp terminus .</a:t>
            </a:r>
          </a:p>
          <a:p>
            <a:pPr algn="just"/>
            <a:r>
              <a:rPr lang="en-US" dirty="0"/>
              <a:t>This ledge guides the placement of the wax or plastic pattern and ensures that the clasp tip is accurately positioned in the desired undercut. </a:t>
            </a:r>
          </a:p>
          <a:p>
            <a:pPr algn="just"/>
            <a:r>
              <a:rPr lang="en-US" dirty="0"/>
              <a:t>In some instances, mechanical undercuts may be present where the body and shoulder of the clasp arm are to be placed.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0334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8A449-F82F-298A-9F03-92081DCE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8F1DF-0FC2-2312-FD25-30F66A3D8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Since only the terminal third of the retentive clasp arm should be placed into an undercut, the body and shoulder areas commonly require block-out. </a:t>
            </a:r>
          </a:p>
          <a:p>
            <a:r>
              <a:rPr lang="en-US" dirty="0"/>
              <a:t>An example is seen at the </a:t>
            </a:r>
            <a:r>
              <a:rPr lang="en-US" dirty="0" err="1"/>
              <a:t>mesio</a:t>
            </a:r>
            <a:r>
              <a:rPr lang="en-US" dirty="0"/>
              <a:t> buccal surface of the maxillary right second molar in. </a:t>
            </a:r>
          </a:p>
          <a:p>
            <a:r>
              <a:rPr lang="en-US" dirty="0"/>
              <a:t>Appropriate block-out permits placement of the clasp. </a:t>
            </a:r>
          </a:p>
          <a:p>
            <a:r>
              <a:rPr lang="en-US" dirty="0"/>
              <a:t>Failure to accomplish this represents a compromise in removable partial denture design and construction.</a:t>
            </a:r>
          </a:p>
          <a:p>
            <a:r>
              <a:rPr lang="en-US" dirty="0"/>
              <a:t>The clinician is responsible for evaluating tooth contours prior to master cast submission and should ensure the adequacy of mouth preparation procedures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403997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0E6C3-56AE-41EA-A69C-3B6643E2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Sprue guide placement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6DA6C-0186-41CD-90A8-BC9229118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removable partial denture alloys are </a:t>
            </a:r>
            <a:r>
              <a:rPr lang="en-US" dirty="0" err="1"/>
              <a:t>sprued</a:t>
            </a:r>
            <a:r>
              <a:rPr lang="en-US" dirty="0"/>
              <a:t> with an overjet sprue former and </a:t>
            </a:r>
            <a:r>
              <a:rPr lang="en-US" dirty="0" err="1"/>
              <a:t>reservoir.This</a:t>
            </a:r>
            <a:r>
              <a:rPr lang="en-US" dirty="0"/>
              <a:t> technique requires the placement of a small tapered cylinder on the master </a:t>
            </a:r>
            <a:r>
              <a:rPr lang="en-US" dirty="0" err="1"/>
              <a:t>cast.This</a:t>
            </a:r>
            <a:r>
              <a:rPr lang="en-US" dirty="0"/>
              <a:t> cylinder may be made from wax, plastic, or metal and must be placed in the exact position that the main sprue will occupy on the refractory cast (Fig 11-19). Placement of the overjet sprue former is a laboratory procedure and is governed by recommendations from the company that markets the alloy.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378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9D4C4-ABAE-7C61-1D0C-ECC2FFBD5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Specific Learning Objective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6035FB-5B4E-7991-73D8-A3E2AA139B8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760242" cy="4526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5188">
                  <a:extLst>
                    <a:ext uri="{9D8B030D-6E8A-4147-A177-3AD203B41FA5}">
                      <a16:colId xmlns:a16="http://schemas.microsoft.com/office/drawing/2014/main" val="3648860307"/>
                    </a:ext>
                  </a:extLst>
                </a:gridCol>
                <a:gridCol w="1680883">
                  <a:extLst>
                    <a:ext uri="{9D8B030D-6E8A-4147-A177-3AD203B41FA5}">
                      <a16:colId xmlns:a16="http://schemas.microsoft.com/office/drawing/2014/main" val="1967634947"/>
                    </a:ext>
                  </a:extLst>
                </a:gridCol>
                <a:gridCol w="1634171">
                  <a:extLst>
                    <a:ext uri="{9D8B030D-6E8A-4147-A177-3AD203B41FA5}">
                      <a16:colId xmlns:a16="http://schemas.microsoft.com/office/drawing/2014/main" val="3641014661"/>
                    </a:ext>
                  </a:extLst>
                </a:gridCol>
              </a:tblGrid>
              <a:tr h="728267">
                <a:tc>
                  <a:txBody>
                    <a:bodyPr/>
                    <a:lstStyle/>
                    <a:p>
                      <a:r>
                        <a:rPr lang="en-US" dirty="0"/>
                        <a:t>Core areas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892538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r>
                        <a:rPr lang="en-US" dirty="0"/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961076"/>
                  </a:ext>
                </a:extLst>
              </a:tr>
              <a:tr h="1783512">
                <a:tc>
                  <a:txBody>
                    <a:bodyPr/>
                    <a:lstStyle/>
                    <a:p>
                      <a:r>
                        <a:rPr lang="en-IN" dirty="0"/>
                        <a:t>Dentist-Laboratory Relations</a:t>
                      </a:r>
                    </a:p>
                    <a:p>
                      <a:r>
                        <a:rPr lang="en-IN" dirty="0"/>
                        <a:t>Training of Laboratory Technicians</a:t>
                      </a:r>
                    </a:p>
                    <a:p>
                      <a:r>
                        <a:rPr lang="en-IN" dirty="0"/>
                        <a:t>Registration of Laboratories</a:t>
                      </a:r>
                    </a:p>
                    <a:p>
                      <a:r>
                        <a:rPr lang="en-IN" dirty="0"/>
                        <a:t>Work Authorizations</a:t>
                      </a:r>
                    </a:p>
                    <a:p>
                      <a:r>
                        <a:rPr lang="en-US" dirty="0"/>
                        <a:t>Design of written work authorizations</a:t>
                      </a:r>
                    </a:p>
                    <a:p>
                      <a:r>
                        <a:rPr lang="en-US" dirty="0"/>
                        <a:t>Infection Control for the Dental Laboratory</a:t>
                      </a:r>
                    </a:p>
                    <a:p>
                      <a:r>
                        <a:rPr lang="en-IN" dirty="0"/>
                        <a:t>Laboratory Procedures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306091"/>
                  </a:ext>
                </a:extLst>
              </a:tr>
              <a:tr h="12146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49484"/>
                  </a:ext>
                </a:extLst>
              </a:tr>
              <a:tr h="728267">
                <a:tc>
                  <a:txBody>
                    <a:bodyPr/>
                    <a:lstStyle/>
                    <a:p>
                      <a:r>
                        <a:rPr lang="en-US" dirty="0"/>
                        <a:t>Summary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Affective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193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728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AF9C5-13D8-4CC2-B19C-627FDFC32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Duplication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0B7D2-17DD-40B0-86CF-09D7204DC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/>
              <a:t>Blockout</a:t>
            </a:r>
            <a:r>
              <a:rPr lang="en-US" dirty="0"/>
              <a:t> philosophies and techniques are similar regardless of the chosen alloy. </a:t>
            </a:r>
          </a:p>
          <a:p>
            <a:pPr algn="just"/>
            <a:r>
              <a:rPr lang="en-US" dirty="0"/>
              <a:t>In contrast, duplication materials and techniques are alloy specific. </a:t>
            </a:r>
          </a:p>
          <a:p>
            <a:pPr algn="just"/>
            <a:r>
              <a:rPr lang="en-US" dirty="0"/>
              <a:t>As a result, each step is critical and must be followed exactly because refractory cast expansion determines the ultimate fit of the framework.</a:t>
            </a:r>
          </a:p>
          <a:p>
            <a:pPr algn="just"/>
            <a:r>
              <a:rPr lang="en-US" dirty="0"/>
              <a:t> For example, low-heat alloys are used with gypsum bound refractory materials. In these situations, reversible hydrocolloid with a water base is used for the impression to create the refractory cast. </a:t>
            </a:r>
          </a:p>
          <a:p>
            <a:pPr algn="just"/>
            <a:r>
              <a:rPr lang="en-US" dirty="0"/>
              <a:t>On the other hand, high-heat alloys use phosphate-bound investments and glycerin based colloids for duplication.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59152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5A0C-1C1E-4DDF-91F3-8A63143B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2B81B-CDAE-48FB-9F41-B4BEABDD9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To make the impression, a blocked-out master cast is placed on the base of a duplicating flask .</a:t>
            </a:r>
          </a:p>
          <a:p>
            <a:r>
              <a:rPr lang="en-US" dirty="0"/>
              <a:t> The flask is assembled , and a steady stream of reversible hydrocolloid is poured into the flask. </a:t>
            </a:r>
          </a:p>
          <a:p>
            <a:r>
              <a:rPr lang="en-US" dirty="0"/>
              <a:t>Once filled, the flask is placed in a regulated cooling tank .</a:t>
            </a:r>
          </a:p>
          <a:p>
            <a:r>
              <a:rPr lang="en-US" dirty="0"/>
              <a:t> Up to an hour may be required to fully set the colloid. </a:t>
            </a:r>
          </a:p>
          <a:p>
            <a:r>
              <a:rPr lang="en-US" dirty="0"/>
              <a:t>The flask is then disassembled.</a:t>
            </a:r>
          </a:p>
          <a:p>
            <a:r>
              <a:rPr lang="en-US" dirty="0"/>
              <a:t> The master cast is carefully removed with the aid of two knife blades engaging the sides of the cast. </a:t>
            </a:r>
          </a:p>
          <a:p>
            <a:r>
              <a:rPr lang="en-US" dirty="0"/>
              <a:t>Alternatively, the master cast may be removed by directing compressed air at the cast colloid junction. </a:t>
            </a:r>
          </a:p>
          <a:p>
            <a:r>
              <a:rPr lang="en-US" dirty="0"/>
              <a:t>In either instance, removal of the master cast must be followed by careful examination of the colloid impression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4480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79225-EF00-43F9-844C-AD7E73322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C6AC4-3053-477E-9B88-291981207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Duplicating colloids can be reused repeatedly.</a:t>
            </a:r>
          </a:p>
          <a:p>
            <a:pPr algn="just"/>
            <a:r>
              <a:rPr lang="en-US" dirty="0"/>
              <a:t> Most laboratories have special equipment to remelt and store the colloid. </a:t>
            </a:r>
          </a:p>
          <a:p>
            <a:pPr algn="just"/>
            <a:r>
              <a:rPr lang="en-US" dirty="0"/>
              <a:t>Colloids also can be prepared with less sophisticated equipment. </a:t>
            </a:r>
          </a:p>
          <a:p>
            <a:pPr algn="just"/>
            <a:r>
              <a:rPr lang="en-US" dirty="0"/>
              <a:t>To employ such techniques, clean colloid is cut into small pieces and heated in a double boiler until the material reaches a fluid consistency.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4339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99479-3CDA-4BAF-9FBF-C0985B721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49D9B-5A35-45EE-9B19-CF0D8736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During the survey and design process, the clinician determines a specific path of insertion and removal for the partial denture. </a:t>
            </a:r>
          </a:p>
          <a:p>
            <a:pPr algn="just"/>
            <a:r>
              <a:rPr lang="en-US" dirty="0"/>
              <a:t>This path is recorded by placing tripod marks on the diagnostic cast. In turn, the clinician prepares both hard and soft tissues of the mouth in harmony with this path.</a:t>
            </a:r>
          </a:p>
          <a:p>
            <a:pPr algn="just"/>
            <a:r>
              <a:rPr lang="en-US" dirty="0"/>
              <a:t>The technician must ensure that all framework fabrication steps are based upon this path of insertion and removal.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88013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9901-58EF-4699-A487-F2EA56FDF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E238-9FF8-45FD-9D91-1D48A0E47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Stewert’s</a:t>
            </a:r>
            <a:r>
              <a:rPr lang="en-IN" dirty="0"/>
              <a:t> Clinical Removable Partial Prosthodontics, 4</a:t>
            </a:r>
            <a:r>
              <a:rPr lang="en-IN" baseline="30000" dirty="0"/>
              <a:t>th</a:t>
            </a:r>
            <a:r>
              <a:rPr lang="en-IN" dirty="0"/>
              <a:t> Edition</a:t>
            </a:r>
          </a:p>
          <a:p>
            <a:r>
              <a:rPr lang="en-IN" dirty="0"/>
              <a:t>Textbook of Prosthodontics, </a:t>
            </a:r>
            <a:r>
              <a:rPr lang="en-IN" dirty="0" err="1"/>
              <a:t>V.Rangarajan</a:t>
            </a:r>
            <a:r>
              <a:rPr lang="en-IN" dirty="0"/>
              <a:t> 2</a:t>
            </a:r>
            <a:r>
              <a:rPr lang="en-IN" baseline="30000" dirty="0"/>
              <a:t>nd</a:t>
            </a:r>
            <a:r>
              <a:rPr lang="en-IN" dirty="0"/>
              <a:t> Edition</a:t>
            </a:r>
          </a:p>
        </p:txBody>
      </p:sp>
    </p:spTree>
    <p:extLst>
      <p:ext uri="{BB962C8B-B14F-4D97-AF65-F5344CB8AC3E}">
        <p14:creationId xmlns:p14="http://schemas.microsoft.com/office/powerpoint/2010/main" val="415158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51283-1DA6-8EA1-1C47-62B8D6A37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BAE28-64F2-0D1C-D4B2-97EF18C7C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Dentist-Laboratory Relations</a:t>
            </a:r>
          </a:p>
          <a:p>
            <a:r>
              <a:rPr lang="en-IN" dirty="0"/>
              <a:t>Training of Laboratory Technicians</a:t>
            </a:r>
          </a:p>
          <a:p>
            <a:r>
              <a:rPr lang="en-IN" dirty="0"/>
              <a:t>Registration of Laboratories</a:t>
            </a:r>
          </a:p>
          <a:p>
            <a:r>
              <a:rPr lang="en-IN" dirty="0"/>
              <a:t>Work Authorizations</a:t>
            </a:r>
          </a:p>
          <a:p>
            <a:r>
              <a:rPr lang="en-US" dirty="0"/>
              <a:t>Design of written work authorizations</a:t>
            </a:r>
          </a:p>
          <a:p>
            <a:r>
              <a:rPr lang="en-US" dirty="0"/>
              <a:t>Infection Control for the Dental Laboratory</a:t>
            </a:r>
          </a:p>
          <a:p>
            <a:r>
              <a:rPr lang="en-IN" dirty="0"/>
              <a:t>Laboratory Procedures</a:t>
            </a:r>
          </a:p>
          <a:p>
            <a:r>
              <a:rPr lang="en-IN" dirty="0" err="1"/>
              <a:t>Retripoding</a:t>
            </a:r>
            <a:r>
              <a:rPr lang="en-IN" dirty="0"/>
              <a:t> the master cast</a:t>
            </a:r>
          </a:p>
          <a:p>
            <a:r>
              <a:rPr lang="en-IN" dirty="0"/>
              <a:t>Heights of contour</a:t>
            </a:r>
          </a:p>
        </p:txBody>
      </p:sp>
    </p:spTree>
    <p:extLst>
      <p:ext uri="{BB962C8B-B14F-4D97-AF65-F5344CB8AC3E}">
        <p14:creationId xmlns:p14="http://schemas.microsoft.com/office/powerpoint/2010/main" val="66766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F9771-BD0E-7D2C-91A5-B36A62854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Re-tripoding the master 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5229E-EE04-2F1D-4131-EC081A5DF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During the survey and design process, the clinician determines a specific path of insertion and removal for the partial denture. </a:t>
            </a:r>
          </a:p>
          <a:p>
            <a:pPr algn="just"/>
            <a:r>
              <a:rPr lang="en-US" dirty="0"/>
              <a:t>This path is recorded by placing tripod marks on the diagnostic cast. In turn, the clinician prepares both hard and soft tissues of the mouth in harmony with this path.</a:t>
            </a:r>
          </a:p>
          <a:p>
            <a:pPr algn="just"/>
            <a:r>
              <a:rPr lang="en-US" dirty="0"/>
              <a:t>The technician must ensure that all framework fabrication steps are based upon this path of insertion and removal.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977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2BB1-B34E-A335-FBE5-EC965BE0E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3B76A-3B4C-8103-0160-4EB69AD67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Tripodization</a:t>
            </a:r>
            <a:r>
              <a:rPr lang="en-US" dirty="0"/>
              <a:t> is accomplished by placing three easily identifiable marks on the same horizontal plane. </a:t>
            </a:r>
          </a:p>
          <a:p>
            <a:pPr algn="just"/>
            <a:r>
              <a:rPr lang="en-US" dirty="0"/>
              <a:t>These marks must be widely separated and must be positioned on anatomic portions of the diagnostic cast. </a:t>
            </a:r>
          </a:p>
          <a:p>
            <a:pPr algn="just"/>
            <a:r>
              <a:rPr lang="en-US" dirty="0"/>
              <a:t>Because these marks define a single horizontal plane, they allow rapid orientation and reorientation of the diagnostic cast. </a:t>
            </a:r>
          </a:p>
          <a:p>
            <a:pPr algn="just"/>
            <a:r>
              <a:rPr lang="en-US" dirty="0"/>
              <a:t>Transfer of these marks also permits orientation of the master cast.</a:t>
            </a:r>
          </a:p>
          <a:p>
            <a:pPr algn="just"/>
            <a:r>
              <a:rPr lang="en-US" dirty="0"/>
              <a:t>This allows the technician to position the diagnostic and master casts in the same spatial orientation, thereby reproducing the prescribed path of insertion and removal.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558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875A-B3E6-8943-DB82-BF81AA904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Heights of contour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448D2-1A1F-1BA5-023A-DF55CCB22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With the master cast properly oriented on the survey table, the technician uses a dental surveyor and carbon marker to indicate the heights of contour for the teeth and soft tissues.</a:t>
            </a:r>
          </a:p>
          <a:p>
            <a:pPr algn="just"/>
            <a:r>
              <a:rPr lang="en-US" dirty="0"/>
              <a:t>The technician must ensure that the carbon marker remains in contact with the master cast throughout the process. </a:t>
            </a:r>
          </a:p>
          <a:p>
            <a:pPr algn="just"/>
            <a:r>
              <a:rPr lang="en-US" dirty="0"/>
              <a:t>This results in the transfer of distinct black survey lines to the master cast.</a:t>
            </a:r>
          </a:p>
          <a:p>
            <a:pPr algn="just"/>
            <a:r>
              <a:rPr lang="en-US" dirty="0"/>
              <a:t>These lines represent the heights of contour at the selected orientation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664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5DF9B-5FE8-4AFC-2E60-293877AB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Design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6C2D71-FB17-D040-03A3-02F05D542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Without removing the master cast from the survey table or changing the tilt, the technician transfers the design from the diagnostic cast to the master cast.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Areas of special consideration, such as undercut depths for retentive clasp arms, gauges of wrought-wire clasps, cast clasps’ pattern sizes, and other critical items should be transferred to the master cast with extreme care and clearly marked to avoid confusion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0375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5EC04-8A29-2170-28E7-77371BF9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Block out and relief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1AD6E-0B98-8372-46EA-E3044C25F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Blocking out is the act of placing wax and other materials into undesirable undercuts on the master cast. </a:t>
            </a:r>
          </a:p>
          <a:p>
            <a:pPr algn="just"/>
            <a:r>
              <a:rPr lang="en-US" dirty="0"/>
              <a:t>Since the framework is waxed and cast on a duplicate of the master cast, undercuts that would prohibit the framework from going into place must be eliminated. </a:t>
            </a:r>
          </a:p>
        </p:txBody>
      </p:sp>
    </p:spTree>
    <p:extLst>
      <p:ext uri="{BB962C8B-B14F-4D97-AF65-F5344CB8AC3E}">
        <p14:creationId xmlns:p14="http://schemas.microsoft.com/office/powerpoint/2010/main" val="673549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45938-CB2C-D452-5A29-779719FA1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Cast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49F33-C94F-FB88-0AA1-71F289ABC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Beading is the act of scraping the outline of the major connector into the master cast.</a:t>
            </a:r>
          </a:p>
          <a:p>
            <a:pPr algn="just"/>
            <a:r>
              <a:rPr lang="en-US" dirty="0"/>
              <a:t>The bead line is approximately 0.5 mm deep and becomes less distinct as it approaches the gingival margins. </a:t>
            </a:r>
          </a:p>
          <a:p>
            <a:pPr algn="just"/>
            <a:r>
              <a:rPr lang="en-US" dirty="0"/>
              <a:t>The bead line produces a raised edge at the border of the major connector and ensures positive contact of the major connector with the palatal tissues.</a:t>
            </a:r>
          </a:p>
          <a:p>
            <a:pPr algn="just"/>
            <a:r>
              <a:rPr lang="en-US" dirty="0"/>
              <a:t>This feature reduces packing of food beneath the major connector. </a:t>
            </a:r>
          </a:p>
          <a:p>
            <a:pPr algn="just"/>
            <a:r>
              <a:rPr lang="en-US" dirty="0"/>
              <a:t>Bead lines are not used in conjunction with mandibular major connectors because these connectors rest on thin gingival tissues that cannot tolerate the associated pressures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60888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1782</Words>
  <Application>Microsoft Office PowerPoint</Application>
  <PresentationFormat>Widescreen</PresentationFormat>
  <Paragraphs>137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Specific Learning Objective</vt:lpstr>
      <vt:lpstr>Contents</vt:lpstr>
      <vt:lpstr>Re-tripoding the master cast</vt:lpstr>
      <vt:lpstr>PowerPoint Presentation</vt:lpstr>
      <vt:lpstr>Heights of contour</vt:lpstr>
      <vt:lpstr>Design transfer</vt:lpstr>
      <vt:lpstr>Block out and relief</vt:lpstr>
      <vt:lpstr>Cast preparation</vt:lpstr>
      <vt:lpstr>Pictures of maxillary cast beading</vt:lpstr>
      <vt:lpstr>PowerPoint Presentation</vt:lpstr>
      <vt:lpstr>Block-out technique</vt:lpstr>
      <vt:lpstr>PowerPoint Presentation</vt:lpstr>
      <vt:lpstr>PowerPoint Presentation</vt:lpstr>
      <vt:lpstr>Tapered versus parallel blockout</vt:lpstr>
      <vt:lpstr>PowerPoint Presentation</vt:lpstr>
      <vt:lpstr>Contouring the block-out wax</vt:lpstr>
      <vt:lpstr>PowerPoint Presentation</vt:lpstr>
      <vt:lpstr>Sprue guide placement</vt:lpstr>
      <vt:lpstr>Duplication</vt:lpstr>
      <vt:lpstr>Impression</vt:lpstr>
      <vt:lpstr>PowerPoint Presentation</vt:lpstr>
      <vt:lpstr>Summary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8</cp:revision>
  <dcterms:created xsi:type="dcterms:W3CDTF">2022-09-26T06:15:11Z</dcterms:created>
  <dcterms:modified xsi:type="dcterms:W3CDTF">2022-09-26T06:31:01Z</dcterms:modified>
</cp:coreProperties>
</file>